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424160" y="228600"/>
            <a:ext cx="146304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1" i="0">
                <a:solidFill>
                  <a:srgbClr val="95A5A6"/>
                </a:solidFill>
                <a:latin typeface="Microsoft YaHei"/>
                <a:ea typeface="Microsoft YaHei"/>
              </a:rPr>
              <a:t>01 / 03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"/>
            <a:ext cx="73152" cy="640080"/>
          </a:xfrm>
          <a:prstGeom prst="rect">
            <a:avLst/>
          </a:prstGeom>
          <a:solidFill>
            <a:srgbClr val="3498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94360"/>
            <a:ext cx="1097280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000" b="1" i="0">
                <a:solidFill>
                  <a:srgbClr val="1E3A5F"/>
                </a:solidFill>
                <a:latin typeface="Microsoft YaHei"/>
                <a:ea typeface="Microsoft YaHei"/>
              </a:rPr>
              <a:t>按体力活动分级 · 熟米饭摄入量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10972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 i="0">
                <a:solidFill>
                  <a:srgbClr val="7F8C8D"/>
                </a:solidFill>
                <a:latin typeface="Microsoft YaHei"/>
                <a:ea typeface="Microsoft YaHei"/>
              </a:rPr>
              <a:t>份量按「熟重」算 · 白米升糖快，杂粮饭更适合控糖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8007" y="1828800"/>
            <a:ext cx="3566160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3727" y="1874519"/>
            <a:ext cx="3474720" cy="45720"/>
          </a:xfrm>
          <a:prstGeom prst="rect">
            <a:avLst/>
          </a:prstGeom>
          <a:solidFill>
            <a:srgbClr val="27AE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92327" y="2057400"/>
            <a:ext cx="1645920" cy="365760"/>
          </a:xfrm>
          <a:prstGeom prst="roundRect">
            <a:avLst>
              <a:gd name="adj" fmla="val 40000"/>
            </a:avLst>
          </a:prstGeom>
          <a:solidFill>
            <a:srgbClr val="27AE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" rIns="45720" tIns="18288" bIns="18288"/>
          <a:lstStyle/>
          <a:p>
            <a:pPr algn="ctr"/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</a:rPr>
              <a:t>久坐 / 轻体力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2327" y="2514600"/>
            <a:ext cx="301752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34495E"/>
                </a:solidFill>
                <a:latin typeface="Microsoft YaHei"/>
                <a:ea typeface="Microsoft YaHei"/>
              </a:rPr>
              <a:t>办公室工作、很少运动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2327" y="2926080"/>
            <a:ext cx="30175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400" b="1">
                <a:solidFill>
                  <a:srgbClr val="1E3A5F"/>
                </a:solidFill>
                <a:latin typeface="Microsoft YaHei"/>
                <a:ea typeface="Microsoft YaHei"/>
              </a:rPr>
              <a:t>100</a:t>
            </a:r>
            <a:r>
              <a:rPr sz="1400">
                <a:solidFill>
                  <a:srgbClr val="7F8C8D"/>
                </a:solidFill>
                <a:latin typeface="Microsoft YaHei"/>
                <a:ea typeface="Microsoft YaHei"/>
              </a:rPr>
              <a:t>  g / 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2327" y="4023360"/>
            <a:ext cx="3017520" cy="9144"/>
          </a:xfrm>
          <a:prstGeom prst="rect">
            <a:avLst/>
          </a:prstGeom>
          <a:solidFill>
            <a:srgbClr val="ECF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2327" y="4114800"/>
            <a:ext cx="3017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>
                <a:solidFill>
                  <a:srgbClr val="95A5A6"/>
                </a:solidFill>
                <a:latin typeface="Microsoft YaHei"/>
                <a:ea typeface="Microsoft YaHei"/>
              </a:rPr>
              <a:t>≈ 小半碗 · 碗底薄薄一层</a:t>
            </a:r>
          </a:p>
          <a:p>
            <a:pPr algn="l"/>
            <a:r>
              <a:rPr sz="1100">
                <a:solidFill>
                  <a:srgbClr val="95A5A6"/>
                </a:solidFill>
                <a:latin typeface="Microsoft YaHei"/>
                <a:ea typeface="Microsoft YaHei"/>
              </a:rPr>
              <a:t>优先杂粮饭（糙米、燕麦、杂豆 ≥ 一半）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12767" y="1828800"/>
            <a:ext cx="3566160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58487" y="1874519"/>
            <a:ext cx="3474720" cy="45720"/>
          </a:xfrm>
          <a:prstGeom prst="rect">
            <a:avLst/>
          </a:prstGeom>
          <a:solidFill>
            <a:srgbClr val="F39C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587087" y="2057400"/>
            <a:ext cx="1645920" cy="365760"/>
          </a:xfrm>
          <a:prstGeom prst="roundRect">
            <a:avLst>
              <a:gd name="adj" fmla="val 40000"/>
            </a:avLst>
          </a:prstGeom>
          <a:solidFill>
            <a:srgbClr val="F39C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" rIns="45720" tIns="18288" bIns="18288"/>
          <a:lstStyle/>
          <a:p>
            <a:pPr algn="ctr"/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</a:rPr>
              <a:t>中等体力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87087" y="2514600"/>
            <a:ext cx="301752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34495E"/>
                </a:solidFill>
                <a:latin typeface="Microsoft YaHei"/>
                <a:ea typeface="Microsoft YaHei"/>
              </a:rPr>
              <a:t>日常走路多、每天运动 30–60 分钟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7087" y="2926080"/>
            <a:ext cx="30175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400" b="1">
                <a:solidFill>
                  <a:srgbClr val="1E3A5F"/>
                </a:solidFill>
                <a:latin typeface="Microsoft YaHei"/>
                <a:ea typeface="Microsoft YaHei"/>
              </a:rPr>
              <a:t>120–150</a:t>
            </a:r>
            <a:r>
              <a:rPr sz="1400">
                <a:solidFill>
                  <a:srgbClr val="7F8C8D"/>
                </a:solidFill>
                <a:latin typeface="Microsoft YaHei"/>
                <a:ea typeface="Microsoft YaHei"/>
              </a:rPr>
              <a:t>  g / 餐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87087" y="4023360"/>
            <a:ext cx="3017520" cy="9144"/>
          </a:xfrm>
          <a:prstGeom prst="rect">
            <a:avLst/>
          </a:prstGeom>
          <a:solidFill>
            <a:srgbClr val="ECF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87087" y="4114800"/>
            <a:ext cx="3017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>
                <a:solidFill>
                  <a:srgbClr val="95A5A6"/>
                </a:solidFill>
                <a:latin typeface="Microsoft YaHei"/>
                <a:ea typeface="Microsoft YaHei"/>
              </a:rPr>
              <a:t>≈ 半碗</a:t>
            </a:r>
          </a:p>
          <a:p>
            <a:pPr algn="l"/>
            <a:r>
              <a:rPr sz="1100">
                <a:solidFill>
                  <a:srgbClr val="95A5A6"/>
                </a:solidFill>
                <a:latin typeface="Microsoft YaHei"/>
                <a:ea typeface="Microsoft YaHei"/>
              </a:rPr>
              <a:t>搭配足量蔬菜 + 蛋白质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07527" y="1828800"/>
            <a:ext cx="3566160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153247" y="1874519"/>
            <a:ext cx="3474720" cy="45720"/>
          </a:xfrm>
          <a:prstGeom prst="rect">
            <a:avLst/>
          </a:prstGeom>
          <a:solidFill>
            <a:srgbClr val="E74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381847" y="2057400"/>
            <a:ext cx="1645920" cy="365760"/>
          </a:xfrm>
          <a:prstGeom prst="roundRect">
            <a:avLst>
              <a:gd name="adj" fmla="val 40000"/>
            </a:avLst>
          </a:prstGeom>
          <a:solidFill>
            <a:srgbClr val="E74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" rIns="45720" tIns="18288" bIns="18288"/>
          <a:lstStyle/>
          <a:p>
            <a:pPr algn="ctr"/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</a:rPr>
              <a:t>重体力 / 大力量训练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1847" y="2514600"/>
            <a:ext cx="301752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34495E"/>
                </a:solidFill>
                <a:latin typeface="Microsoft YaHei"/>
                <a:ea typeface="Microsoft YaHei"/>
              </a:rPr>
              <a:t>工地、长时间健身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81847" y="2926080"/>
            <a:ext cx="30175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400" b="1">
                <a:solidFill>
                  <a:srgbClr val="1E3A5F"/>
                </a:solidFill>
                <a:latin typeface="Microsoft YaHei"/>
                <a:ea typeface="Microsoft YaHei"/>
              </a:rPr>
              <a:t>150–200</a:t>
            </a:r>
            <a:r>
              <a:rPr sz="1400">
                <a:solidFill>
                  <a:srgbClr val="7F8C8D"/>
                </a:solidFill>
                <a:latin typeface="Microsoft YaHei"/>
                <a:ea typeface="Microsoft YaHei"/>
              </a:rPr>
              <a:t>  g / 餐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381847" y="4023360"/>
            <a:ext cx="3017520" cy="9144"/>
          </a:xfrm>
          <a:prstGeom prst="rect">
            <a:avLst/>
          </a:prstGeom>
          <a:solidFill>
            <a:srgbClr val="ECF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81847" y="4114800"/>
            <a:ext cx="3017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>
                <a:solidFill>
                  <a:srgbClr val="95A5A6"/>
                </a:solidFill>
                <a:latin typeface="Microsoft YaHei"/>
                <a:ea typeface="Microsoft YaHei"/>
              </a:rPr>
              <a:t>≈ 大半碗，不建议满碗</a:t>
            </a:r>
          </a:p>
          <a:p>
            <a:pPr algn="l"/>
            <a:r>
              <a:rPr sz="1100">
                <a:solidFill>
                  <a:srgbClr val="95A5A6"/>
                </a:solidFill>
                <a:latin typeface="Microsoft YaHei"/>
                <a:ea typeface="Microsoft YaHei"/>
              </a:rPr>
              <a:t>运动前后适量补充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5760720"/>
            <a:ext cx="11091672" cy="640080"/>
          </a:xfrm>
          <a:prstGeom prst="roundRect">
            <a:avLst>
              <a:gd name="adj" fmla="val 20000"/>
            </a:avLst>
          </a:prstGeom>
          <a:solidFill>
            <a:srgbClr val="FFF5F5"/>
          </a:solidFill>
          <a:ln>
            <a:solidFill>
              <a:srgbClr val="E74C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48640" y="5760720"/>
            <a:ext cx="73152" cy="640080"/>
          </a:xfrm>
          <a:prstGeom prst="rect">
            <a:avLst/>
          </a:prstGeom>
          <a:solidFill>
            <a:srgbClr val="E74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77240" y="5925312"/>
            <a:ext cx="1097280" cy="320040"/>
          </a:xfrm>
          <a:prstGeom prst="roundRect">
            <a:avLst>
              <a:gd name="adj" fmla="val 30000"/>
            </a:avLst>
          </a:prstGeom>
          <a:solidFill>
            <a:srgbClr val="E74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</a:rPr>
              <a:t>糖友提示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5852159"/>
            <a:ext cx="9601200" cy="5029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1" i="0">
                <a:solidFill>
                  <a:srgbClr val="C0392B"/>
                </a:solidFill>
                <a:latin typeface="Microsoft YaHei"/>
                <a:ea typeface="Microsoft YaHei"/>
              </a:rPr>
              <a:t>多数男性糖尿病人群起步建议：每餐熟重 100g 以内，监测餐后 2 小时血糖再微调。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424160" y="228600"/>
            <a:ext cx="146304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1" i="0">
                <a:solidFill>
                  <a:srgbClr val="95A5A6"/>
                </a:solidFill>
                <a:latin typeface="Microsoft YaHei"/>
                <a:ea typeface="Microsoft YaHei"/>
              </a:rPr>
              <a:t>02 / 03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"/>
            <a:ext cx="73152" cy="640080"/>
          </a:xfrm>
          <a:prstGeom prst="rect">
            <a:avLst/>
          </a:prstGeom>
          <a:solidFill>
            <a:srgbClr val="3498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94360"/>
            <a:ext cx="1097280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000" b="1" i="0">
                <a:solidFill>
                  <a:srgbClr val="1E3A5F"/>
                </a:solidFill>
                <a:latin typeface="Microsoft YaHei"/>
                <a:ea typeface="Microsoft YaHei"/>
              </a:rPr>
              <a:t>控血糖，不只是少吃米饭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10972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 i="0">
                <a:solidFill>
                  <a:srgbClr val="7F8C8D"/>
                </a:solidFill>
                <a:latin typeface="Microsoft YaHei"/>
                <a:ea typeface="Microsoft YaHei"/>
              </a:rPr>
              <a:t>5 个关键做法，效果常常比「减量」更明显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74519"/>
            <a:ext cx="5449824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4360" y="2011679"/>
            <a:ext cx="73152" cy="960120"/>
          </a:xfrm>
          <a:prstGeom prst="rect">
            <a:avLst/>
          </a:prstGeom>
          <a:solidFill>
            <a:srgbClr val="27AE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59" y="2263139"/>
            <a:ext cx="457200" cy="457200"/>
          </a:xfrm>
          <a:prstGeom prst="ellipse">
            <a:avLst/>
          </a:prstGeom>
          <a:solidFill>
            <a:srgbClr val="27AE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19" y="2039112"/>
            <a:ext cx="4443983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E3A5F"/>
                </a:solidFill>
                <a:latin typeface="Microsoft YaHei"/>
                <a:ea typeface="Microsoft YaHei"/>
              </a:rPr>
              <a:t>调整吃饭顺序</a:t>
            </a:r>
          </a:p>
          <a:p>
            <a:pPr algn="l"/>
            <a:r>
              <a:rPr sz="1100">
                <a:solidFill>
                  <a:srgbClr val="5D6D7E"/>
                </a:solidFill>
                <a:latin typeface="Microsoft YaHei"/>
                <a:ea typeface="Microsoft YaHei"/>
              </a:rPr>
              <a:t>先喝汤 / 蔬菜 → 吃肉 / 蛋 / 豆制品 → 最后吃米饭，能显著压低血糖峰值。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874519"/>
            <a:ext cx="5449824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27064" y="2011679"/>
            <a:ext cx="73152" cy="960120"/>
          </a:xfrm>
          <a:prstGeom prst="rect">
            <a:avLst/>
          </a:prstGeom>
          <a:solidFill>
            <a:srgbClr val="F39C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455664" y="2263139"/>
            <a:ext cx="457200" cy="457200"/>
          </a:xfrm>
          <a:prstGeom prst="ellipse">
            <a:avLst/>
          </a:prstGeom>
          <a:solidFill>
            <a:srgbClr val="F39C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50024" y="2039112"/>
            <a:ext cx="4443983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E3A5F"/>
                </a:solidFill>
                <a:latin typeface="Microsoft YaHei"/>
                <a:ea typeface="Microsoft YaHei"/>
              </a:rPr>
              <a:t>不要单独吃米饭</a:t>
            </a:r>
          </a:p>
          <a:p>
            <a:pPr algn="l"/>
            <a:r>
              <a:rPr sz="1100">
                <a:solidFill>
                  <a:srgbClr val="5D6D7E"/>
                </a:solidFill>
                <a:latin typeface="Microsoft YaHei"/>
                <a:ea typeface="Microsoft YaHei"/>
              </a:rPr>
              <a:t>米饭必须搭配足量蔬菜 + 蛋白质。避免「白米饭 + 咸菜」这种单一碳水。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291840"/>
            <a:ext cx="5449824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4360" y="3429000"/>
            <a:ext cx="73152" cy="960120"/>
          </a:xfrm>
          <a:prstGeom prst="rect">
            <a:avLst/>
          </a:prstGeom>
          <a:solidFill>
            <a:srgbClr val="9B59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22959" y="3680460"/>
            <a:ext cx="457200" cy="457200"/>
          </a:xfrm>
          <a:prstGeom prst="ellipse">
            <a:avLst/>
          </a:prstGeom>
          <a:solidFill>
            <a:srgbClr val="9B59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19" y="3456432"/>
            <a:ext cx="4443983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E3A5F"/>
                </a:solidFill>
                <a:latin typeface="Microsoft YaHei"/>
                <a:ea typeface="Microsoft YaHei"/>
              </a:rPr>
              <a:t>换主食种类</a:t>
            </a:r>
          </a:p>
          <a:p>
            <a:pPr algn="l"/>
            <a:r>
              <a:rPr sz="1100">
                <a:solidFill>
                  <a:srgbClr val="5D6D7E"/>
                </a:solidFill>
                <a:latin typeface="Microsoft YaHei"/>
                <a:ea typeface="Microsoft YaHei"/>
              </a:rPr>
              <a:t>杂粮饭（糙米、藜麦、红豆、鹰嘴豆等）升糖远低于纯白米饭；粥、烂面条、糯米饭升糖更高，尽量少。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81344" y="3291840"/>
            <a:ext cx="5449824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27064" y="3429000"/>
            <a:ext cx="73152" cy="960120"/>
          </a:xfrm>
          <a:prstGeom prst="rect">
            <a:avLst/>
          </a:prstGeom>
          <a:solidFill>
            <a:srgbClr val="1ABC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455664" y="3680460"/>
            <a:ext cx="457200" cy="457200"/>
          </a:xfrm>
          <a:prstGeom prst="ellipse">
            <a:avLst/>
          </a:prstGeom>
          <a:solidFill>
            <a:srgbClr val="1ABC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50024" y="3456432"/>
            <a:ext cx="4443983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E3A5F"/>
                </a:solidFill>
                <a:latin typeface="Microsoft YaHei"/>
                <a:ea typeface="Microsoft YaHei"/>
              </a:rPr>
              <a:t>注意烹饪方式</a:t>
            </a:r>
          </a:p>
          <a:p>
            <a:pPr algn="l"/>
            <a:r>
              <a:rPr sz="1100">
                <a:solidFill>
                  <a:srgbClr val="5D6D7E"/>
                </a:solidFill>
                <a:latin typeface="Microsoft YaHei"/>
                <a:ea typeface="Microsoft YaHei"/>
              </a:rPr>
              <a:t>米饭不要煮太软烂，不要泡饭吃；保留一定咀嚼感。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709160"/>
            <a:ext cx="11091672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94360" y="4846320"/>
            <a:ext cx="73152" cy="960120"/>
          </a:xfrm>
          <a:prstGeom prst="rect">
            <a:avLst/>
          </a:prstGeom>
          <a:solidFill>
            <a:srgbClr val="E74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2959" y="5097780"/>
            <a:ext cx="457200" cy="457200"/>
          </a:xfrm>
          <a:prstGeom prst="ellipse">
            <a:avLst/>
          </a:prstGeom>
          <a:solidFill>
            <a:srgbClr val="E74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17319" y="4873752"/>
            <a:ext cx="10085832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E3A5F"/>
                </a:solidFill>
                <a:latin typeface="Microsoft YaHei"/>
                <a:ea typeface="Microsoft YaHei"/>
              </a:rPr>
              <a:t>放慢进餐速度</a:t>
            </a:r>
          </a:p>
          <a:p>
            <a:pPr algn="l"/>
            <a:r>
              <a:rPr sz="1100">
                <a:solidFill>
                  <a:srgbClr val="5D6D7E"/>
                </a:solidFill>
                <a:latin typeface="Microsoft YaHei"/>
                <a:ea typeface="Microsoft YaHei"/>
              </a:rPr>
              <a:t>一餐 ≥ 15 分钟。细嚼慢咽有助平稳血糖，也减少总摄入量。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424160" y="228600"/>
            <a:ext cx="146304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100" b="1" i="0">
                <a:solidFill>
                  <a:srgbClr val="95A5A6"/>
                </a:solidFill>
                <a:latin typeface="Microsoft YaHei"/>
                <a:ea typeface="Microsoft YaHei"/>
              </a:rPr>
              <a:t>03 / 03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"/>
            <a:ext cx="73152" cy="640080"/>
          </a:xfrm>
          <a:prstGeom prst="rect">
            <a:avLst/>
          </a:prstGeom>
          <a:solidFill>
            <a:srgbClr val="3498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94360"/>
            <a:ext cx="1097280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000" b="1" i="0">
                <a:solidFill>
                  <a:srgbClr val="1E3A5F"/>
                </a:solidFill>
                <a:latin typeface="Microsoft YaHei"/>
                <a:ea typeface="Microsoft YaHei"/>
              </a:rPr>
              <a:t>目测法 · 调整信号 · 重要提醒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109728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 i="0">
                <a:solidFill>
                  <a:srgbClr val="7F8C8D"/>
                </a:solidFill>
                <a:latin typeface="Microsoft YaHei"/>
                <a:ea typeface="Microsoft YaHei"/>
              </a:rPr>
              <a:t>不用秤 · 看信号调份量 · 个体差异以血糖实测为准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28800"/>
            <a:ext cx="5408676" cy="2286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2011680"/>
            <a:ext cx="4951476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1E3A5F"/>
                </a:solidFill>
                <a:latin typeface="Microsoft YaHei"/>
                <a:ea typeface="Microsoft YaHei"/>
              </a:rPr>
              <a:t>✊  简单目测法（拳头对照）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560320"/>
            <a:ext cx="4951476" cy="1371600"/>
          </a:xfrm>
          <a:prstGeom prst="roundRect">
            <a:avLst>
              <a:gd name="adj" fmla="val 10000"/>
            </a:avLst>
          </a:prstGeom>
          <a:solidFill>
            <a:srgbClr val="FFF9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788920"/>
            <a:ext cx="91440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5400" b="1" i="0">
                <a:solidFill>
                  <a:srgbClr val="E67E22"/>
                </a:solidFill>
                <a:latin typeface="Microsoft YaHei"/>
                <a:ea typeface="Microsoft YaHei"/>
              </a:rPr>
              <a:t>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2697479"/>
            <a:ext cx="3762756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2000" b="1">
                <a:solidFill>
                  <a:srgbClr val="D35400"/>
                </a:solidFill>
                <a:latin typeface="Microsoft YaHei"/>
                <a:ea typeface="Microsoft YaHei"/>
              </a:rPr>
              <a:t>100g 熟米饭 ≈ 一个拳头</a:t>
            </a:r>
          </a:p>
          <a:p>
            <a:r>
              <a:rPr sz="1100">
                <a:solidFill>
                  <a:srgbClr val="7F8C8D"/>
                </a:solidFill>
                <a:latin typeface="Microsoft YaHei"/>
                <a:ea typeface="Microsoft YaHei"/>
              </a:rPr>
              <a:t>握紧拳头的大小，就是一餐主食的量。</a:t>
            </a:r>
          </a:p>
          <a:p>
            <a:r>
              <a:rPr sz="1100">
                <a:solidFill>
                  <a:srgbClr val="7F8C8D"/>
                </a:solidFill>
                <a:latin typeface="Microsoft YaHei"/>
                <a:ea typeface="Microsoft YaHei"/>
              </a:rPr>
              <a:t>轻体力男性参考：一餐一拳主食。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297680"/>
            <a:ext cx="5408676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480560"/>
            <a:ext cx="4951476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" b="1" i="0">
                <a:solidFill>
                  <a:srgbClr val="1E3A5F"/>
                </a:solidFill>
                <a:latin typeface="Microsoft YaHei"/>
                <a:ea typeface="Microsoft YaHei"/>
              </a:rPr>
              <a:t>📈  需要调整的信号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200"/>
            <a:ext cx="4951476" cy="457200"/>
          </a:xfrm>
          <a:prstGeom prst="roundRect">
            <a:avLst>
              <a:gd name="adj" fmla="val 30000"/>
            </a:avLst>
          </a:prstGeom>
          <a:solidFill>
            <a:srgbClr val="FF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77240" y="5029200"/>
            <a:ext cx="54864" cy="457200"/>
          </a:xfrm>
          <a:prstGeom prst="rect">
            <a:avLst/>
          </a:prstGeom>
          <a:solidFill>
            <a:srgbClr val="E74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5074920"/>
            <a:ext cx="4768596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100" b="1" i="0">
                <a:solidFill>
                  <a:srgbClr val="C0392B"/>
                </a:solidFill>
                <a:latin typeface="Microsoft YaHei"/>
                <a:ea typeface="Microsoft YaHei"/>
              </a:rPr>
              <a:t>⚠️  餐后 2 小时血糖偏高 → 减少米饭量，优先增加蔬菜和蛋白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623560"/>
            <a:ext cx="4951476" cy="457200"/>
          </a:xfrm>
          <a:prstGeom prst="roundRect">
            <a:avLst>
              <a:gd name="adj" fmla="val 30000"/>
            </a:avLst>
          </a:prstGeom>
          <a:solidFill>
            <a:srgbClr val="FFF9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7240" y="5623560"/>
            <a:ext cx="54864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5669280"/>
            <a:ext cx="4768596" cy="4114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100" b="1" i="0">
                <a:solidFill>
                  <a:srgbClr val="E67E22"/>
                </a:solidFill>
                <a:latin typeface="Microsoft YaHei"/>
                <a:ea typeface="Microsoft YaHei"/>
              </a:rPr>
              <a:t>⚡  经常乏力 / 饥饿 / 低血糖 → 少量加主食，优先放在运动前后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1636" y="1828800"/>
            <a:ext cx="5408676" cy="4297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60236" y="2011680"/>
            <a:ext cx="4951476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" b="1" i="0">
                <a:solidFill>
                  <a:srgbClr val="1E3A5F"/>
                </a:solidFill>
                <a:latin typeface="Microsoft YaHei"/>
                <a:ea typeface="Microsoft YaHei"/>
              </a:rPr>
              <a:t>⚠️  重要提醒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60236" y="2560320"/>
            <a:ext cx="4951476" cy="3017520"/>
          </a:xfrm>
          <a:prstGeom prst="roundRect">
            <a:avLst>
              <a:gd name="adj" fmla="val 8000"/>
            </a:avLst>
          </a:prstGeom>
          <a:solidFill>
            <a:srgbClr val="FFF5F5"/>
          </a:solidFill>
          <a:ln w="19050">
            <a:solidFill>
              <a:srgbClr val="E74C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43116" y="2697479"/>
            <a:ext cx="4585716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 i="0">
                <a:solidFill>
                  <a:srgbClr val="C0392B"/>
                </a:solidFill>
                <a:latin typeface="Microsoft YaHei"/>
                <a:ea typeface="Microsoft YaHei"/>
              </a:rPr>
              <a:t>⚠ 关键注意事项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43116" y="3154679"/>
            <a:ext cx="27432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300" b="1" i="0">
                <a:solidFill>
                  <a:srgbClr val="E74C3C"/>
                </a:solidFill>
                <a:latin typeface="Microsoft YaHei"/>
                <a:ea typeface="Microsoft YaHei"/>
              </a:rPr>
              <a:t>⚠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17436" y="3154679"/>
            <a:ext cx="4494276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200" b="0" i="0">
                <a:solidFill>
                  <a:srgbClr val="1E3A5F"/>
                </a:solidFill>
                <a:latin typeface="Microsoft YaHei"/>
                <a:ea typeface="Microsoft YaHei"/>
              </a:rPr>
              <a:t>如果合并 肾功能不全，杂粮不能随便多吃，要遵医嘱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43116" y="3657600"/>
            <a:ext cx="27432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300" b="1" i="0">
                <a:solidFill>
                  <a:srgbClr val="E74C3C"/>
                </a:solidFill>
                <a:latin typeface="Microsoft YaHei"/>
                <a:ea typeface="Microsoft YaHei"/>
              </a:rPr>
              <a:t>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17436" y="3657600"/>
            <a:ext cx="4494276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200" b="0" i="0">
                <a:solidFill>
                  <a:srgbClr val="1E3A5F"/>
                </a:solidFill>
                <a:latin typeface="Microsoft YaHei"/>
                <a:ea typeface="Microsoft YaHei"/>
              </a:rPr>
              <a:t>每个人对米饭的血糖反应差异很大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43116" y="4160520"/>
            <a:ext cx="27432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300" b="1" i="0">
                <a:solidFill>
                  <a:srgbClr val="E74C3C"/>
                </a:solidFill>
                <a:latin typeface="Microsoft YaHei"/>
                <a:ea typeface="Microsoft YaHei"/>
              </a:rPr>
              <a:t>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17436" y="4160520"/>
            <a:ext cx="4494276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200" b="0" i="0">
                <a:solidFill>
                  <a:srgbClr val="1E3A5F"/>
                </a:solidFill>
                <a:latin typeface="Microsoft YaHei"/>
                <a:ea typeface="Microsoft YaHei"/>
              </a:rPr>
              <a:t>最靠谱的方法：固定份量，测餐后 2 小时血糖，看自己的反应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3116" y="4663440"/>
            <a:ext cx="27432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300" b="1" i="0">
                <a:solidFill>
                  <a:srgbClr val="E74C3C"/>
                </a:solidFill>
                <a:latin typeface="Microsoft YaHei"/>
                <a:ea typeface="Microsoft YaHei"/>
              </a:rPr>
              <a:t>⚠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17436" y="4663440"/>
            <a:ext cx="4494276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1200" b="0" i="0">
                <a:solidFill>
                  <a:srgbClr val="1E3A5F"/>
                </a:solidFill>
                <a:latin typeface="Microsoft YaHei"/>
                <a:ea typeface="Microsoft YaHei"/>
              </a:rPr>
              <a:t>如有糖尿病，最终以 医生 / 营养师方案 为准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60236" y="5715000"/>
            <a:ext cx="4951476" cy="594360"/>
          </a:xfrm>
          <a:prstGeom prst="roundRect">
            <a:avLst>
              <a:gd name="adj" fmla="val 20000"/>
            </a:avLst>
          </a:prstGeom>
          <a:solidFill>
            <a:srgbClr val="E8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60236" y="5760720"/>
            <a:ext cx="495147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>
                <a:solidFill>
                  <a:srgbClr val="1E3A5F"/>
                </a:solidFill>
                <a:latin typeface="Microsoft YaHei"/>
                <a:ea typeface="Microsoft YaHei"/>
              </a:rPr>
              <a:t>💡 记住一句话：</a:t>
            </a:r>
            <a:r>
              <a:rPr sz="1200" b="1">
                <a:solidFill>
                  <a:srgbClr val="2980B9"/>
                </a:solidFill>
                <a:latin typeface="Microsoft YaHei"/>
                <a:ea typeface="Microsoft YaHei"/>
              </a:rPr>
              <a:t>同份量看顺序，同顺序看种类，同种类看血糖。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