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194560"/>
            <a:ext cx="10728655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solidFill>
                  <a:srgbClr val="FFFFFF"/>
                </a:solidFill>
                <a:latin typeface="微软雅黑"/>
              </a:defRPr>
            </a:pPr>
            <a:r>
              <a:t>有了算法，还需要数据</a:t>
            </a:r>
          </a:p>
        </p:txBody>
      </p:sp>
      <p:sp>
        <p:nvSpPr>
          <p:cNvPr id="4" name="Rectangle 3"/>
          <p:cNvSpPr/>
          <p:nvPr/>
        </p:nvSpPr>
        <p:spPr>
          <a:xfrm>
            <a:off x="4952847" y="3749039"/>
            <a:ext cx="2286000" cy="36576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fei-fei-l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>
              <a:alpha val="4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37160"/>
            <a:ext cx="1072865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FFFFFF"/>
                </a:solidFill>
                <a:latin typeface="微软雅黑"/>
              </a:defRPr>
            </a:pPr>
            <a:r>
              <a:t>AI教母李飞飞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1371600"/>
            <a:ext cx="999713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  <a:defRPr sz="1800">
                <a:solidFill>
                  <a:srgbClr val="FFFFFF"/>
                </a:solidFill>
                <a:latin typeface="微软雅黑"/>
              </a:defRPr>
            </a:pPr>
            <a:r>
              <a:t>●  斯坦福大学教授，被誉为"AI教母"</a:t>
            </a:r>
          </a:p>
          <a:p>
            <a:pPr>
              <a:spcAft>
                <a:spcPts val="1400"/>
              </a:spcAft>
              <a:defRPr sz="1800">
                <a:solidFill>
                  <a:srgbClr val="FFFFFF"/>
                </a:solidFill>
                <a:latin typeface="微软雅黑"/>
              </a:defRPr>
            </a:pPr>
            <a:r>
              <a:t>●  深度学习爆发前，AI研究重算法轻数据</a:t>
            </a:r>
          </a:p>
          <a:p>
            <a:pPr>
              <a:spcAft>
                <a:spcPts val="1400"/>
              </a:spcAft>
              <a:defRPr sz="1800">
                <a:solidFill>
                  <a:srgbClr val="FFFFFF"/>
                </a:solidFill>
                <a:latin typeface="微软雅黑"/>
              </a:defRPr>
            </a:pPr>
            <a:r>
              <a:t>●  关键洞察：数据是瓶颈</a:t>
            </a:r>
          </a:p>
          <a:p>
            <a:pPr>
              <a:spcAft>
                <a:spcPts val="1400"/>
              </a:spcAft>
              <a:defRPr sz="1800">
                <a:solidFill>
                  <a:srgbClr val="FFFFFF"/>
                </a:solidFill>
                <a:latin typeface="微软雅黑"/>
              </a:defRPr>
            </a:pPr>
            <a:r>
              <a:t>●  机器看到太少，模型能力无法泛化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72865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FFFFFF"/>
                </a:solidFill>
                <a:latin typeface="微软雅黑"/>
              </a:defRPr>
            </a:pPr>
            <a:r>
              <a:t>ImageNet：数据破局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371600"/>
            <a:ext cx="45720" cy="5029200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1371600"/>
            <a:ext cx="981425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600"/>
              </a:spcAft>
              <a:defRPr sz="1800">
                <a:solidFill>
                  <a:srgbClr val="333333"/>
                </a:solidFill>
                <a:latin typeface="微软雅黑"/>
              </a:defRPr>
            </a:pPr>
            <a:r>
              <a:t>●  解决方案：构建ImageNet数据集</a:t>
            </a:r>
          </a:p>
          <a:p>
            <a:pPr>
              <a:spcAft>
                <a:spcPts val="1600"/>
              </a:spcAft>
              <a:defRPr sz="1800">
                <a:solidFill>
                  <a:srgbClr val="333333"/>
                </a:solidFill>
                <a:latin typeface="微软雅黑"/>
              </a:defRPr>
            </a:pPr>
            <a:r>
              <a:t>●  规模：1000个类别、120多万张图片</a:t>
            </a:r>
          </a:p>
          <a:p>
            <a:pPr>
              <a:spcAft>
                <a:spcPts val="1600"/>
              </a:spcAft>
              <a:defRPr sz="1800">
                <a:solidFill>
                  <a:srgbClr val="333333"/>
                </a:solidFill>
                <a:latin typeface="微软雅黑"/>
              </a:defRPr>
            </a:pPr>
            <a:r>
              <a:t>●  平台：亚马逊MTurk众包平台</a:t>
            </a:r>
          </a:p>
          <a:p>
            <a:pPr>
              <a:spcAft>
                <a:spcPts val="1600"/>
              </a:spcAft>
              <a:defRPr sz="1800">
                <a:solidFill>
                  <a:srgbClr val="333333"/>
                </a:solidFill>
                <a:latin typeface="微软雅黑"/>
              </a:defRPr>
            </a:pPr>
            <a:r>
              <a:t>●  参与者：167个国家，约1.67万人</a:t>
            </a:r>
          </a:p>
          <a:p>
            <a:pPr>
              <a:spcAft>
                <a:spcPts val="1600"/>
              </a:spcAft>
              <a:defRPr sz="1800">
                <a:solidFill>
                  <a:srgbClr val="333333"/>
                </a:solidFill>
                <a:latin typeface="微软雅黑"/>
              </a:defRPr>
            </a:pPr>
            <a:r>
              <a:t>●  耗时：3年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