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20B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slide_cov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20B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3152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914400" y="502920"/>
            <a:ext cx="2990088" cy="256032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512064"/>
            <a:ext cx="2944368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0D1E"/>
                </a:solidFill>
              </a:rPr>
              <a:t>2025 — 2026 Research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0972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200" b="1" i="0">
                <a:solidFill>
                  <a:srgbClr val="FFFFFF"/>
                </a:solidFill>
              </a:rPr>
              <a:t>AI趋势研究报告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8346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0">
                <a:solidFill>
                  <a:srgbClr val="29B6F6"/>
                </a:solidFill>
              </a:rPr>
              <a:t>人工智能技术前沿、产业落地与全球格局深度洞察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749039"/>
            <a:ext cx="11274552" cy="228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3886200"/>
            <a:ext cx="9601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B0BEC5"/>
                </a:solidFill>
              </a:rPr>
              <a:t>本报告系统梳理2025—2026年人工智能技术演进路径，涵盖大模型能力跃升、AI应用规模化落地、
全球竞争格局演变及未来战略机遇四大核心议题，为企业决策者提供前瞻性洞察与行动指引。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5532120"/>
            <a:ext cx="2377440" cy="1005840"/>
          </a:xfrm>
          <a:prstGeom prst="rect">
            <a:avLst/>
          </a:prstGeom>
          <a:solidFill>
            <a:srgbClr val="0D1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5577840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D54F"/>
                </a:solidFill>
              </a:rPr>
              <a:t>300B+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全球AI投资(美元)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49039" y="5532120"/>
            <a:ext cx="2377440" cy="1005840"/>
          </a:xfrm>
          <a:prstGeom prst="rect">
            <a:avLst/>
          </a:prstGeom>
          <a:solidFill>
            <a:srgbClr val="0D1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840479" y="5577840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D54F"/>
                </a:solidFill>
              </a:rPr>
              <a:t>1500万+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40479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Copilot用户数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83680" y="5532120"/>
            <a:ext cx="2377440" cy="1005840"/>
          </a:xfrm>
          <a:prstGeom prst="rect">
            <a:avLst/>
          </a:prstGeom>
          <a:solidFill>
            <a:srgbClr val="0D1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675120" y="5577840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D54F"/>
                </a:solidFill>
              </a:rPr>
              <a:t>90%↓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67512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端侧部署成本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0" y="5532120"/>
            <a:ext cx="2377440" cy="1005840"/>
          </a:xfrm>
          <a:prstGeom prst="rect">
            <a:avLst/>
          </a:prstGeom>
          <a:solidFill>
            <a:srgbClr val="0D1F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509760" y="5577840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FFD54F"/>
                </a:solidFill>
              </a:rPr>
              <a:t>5x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509760" y="6080760"/>
            <a:ext cx="21945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推理速度提升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A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D24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"/>
            <a:ext cx="1280160" cy="256032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37160"/>
            <a:ext cx="1234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0D1E"/>
                </a:solidFill>
              </a:rPr>
              <a:t>Chapter 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73152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大模型能力跃升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5943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29B6F6"/>
                </a:solidFill>
              </a:rPr>
              <a:t>Frontier Model Capabilities · 2025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60120"/>
            <a:ext cx="11274552" cy="22860"/>
          </a:xfrm>
          <a:prstGeom prst="rect">
            <a:avLst/>
          </a:prstGeom>
          <a:solidFill>
            <a:srgbClr val="4FC3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051560"/>
            <a:ext cx="5760720" cy="557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300" b="1">
                <a:solidFill>
                  <a:srgbClr val="29B6F6"/>
                </a:solidFill>
              </a:rPr>
              <a:t>🔵  多模态融合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文本、图像、音频、视频统一理解与生成；GPT-4o、Gemini Ultra
    引领新范式，跨模态理解准确率突破95%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29B6F6"/>
                </a:solidFill>
              </a:rPr>
              <a:t>🔵  推理能力突破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Chain-of-Thought、o1/o3系列实现复杂逻辑推理；数学竞赛
    胜率超90%，代码生成质量比肩高级工程师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29B6F6"/>
                </a:solidFill>
              </a:rPr>
              <a:t>🔵  超长上下文窗口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百万级Token上下文（Gemini 1.5 Pro）；支持完整代码库、
    法律合同全文实时分析，信息召回精度提升60%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29B6F6"/>
                </a:solidFill>
              </a:rPr>
              <a:t>🔵  推理效率飞跃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模型压缩与量化技术成熟，端侧部署成本降低90%；
    推理速度提升5倍，Token成本下降至2021年的1/20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66BB6A"/>
                </a:solidFill>
              </a:rPr>
              <a:t>🔵  开源生态繁荣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Llama 3、Mistral、Qwen 2.5、DeepSeek-R1 性能比肩闭源;
    企业自主可控部署需求激增，开源使用量占比超40%</a:t>
            </a:r>
          </a:p>
        </p:txBody>
      </p:sp>
      <p:pic>
        <p:nvPicPr>
          <p:cNvPr id="11" name="Picture 10" descr="slide_0_mode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640" y="1005840"/>
            <a:ext cx="5715000" cy="50292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457200" y="6309360"/>
            <a:ext cx="5303520" cy="347472"/>
          </a:xfrm>
          <a:prstGeom prst="rect">
            <a:avLst/>
          </a:prstGeom>
          <a:solidFill>
            <a:srgbClr val="0D24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6327648"/>
            <a:ext cx="51206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FFD54F"/>
                </a:solidFill>
              </a:rPr>
              <a:t>🔑 核心洞察：大模型正从「工具」演变为「认知基础设施」，企业AI战略必须围绕模型能力构建护城河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F20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26A6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A1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"/>
            <a:ext cx="1280160" cy="256032"/>
          </a:xfrm>
          <a:prstGeom prst="rect">
            <a:avLst/>
          </a:prstGeom>
          <a:solidFill>
            <a:srgbClr val="26A6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37160"/>
            <a:ext cx="1234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0D1E"/>
                </a:solidFill>
              </a:rPr>
              <a:t>Chapter 02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73152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AI应用爆发与产业落地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5943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80CBC4"/>
                </a:solidFill>
              </a:rPr>
              <a:t>Industry Applications · Scale-up &amp; Deployment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60120"/>
            <a:ext cx="11274552" cy="22860"/>
          </a:xfrm>
          <a:prstGeom prst="rect">
            <a:avLst/>
          </a:prstGeom>
          <a:solidFill>
            <a:srgbClr val="26A69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lide_1_app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005840"/>
            <a:ext cx="5760720" cy="39319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051560"/>
            <a:ext cx="566928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300" b="1">
                <a:solidFill>
                  <a:srgbClr val="4DD0E1"/>
                </a:solidFill>
              </a:rPr>
              <a:t>⚡  智能体（AI Agent）自主执行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AutoGPT、Devin等实现复杂任务自主规划与执行；
    企业RPA升级为认知自动化，整体效率提升40%以上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4DD0E1"/>
                </a:solidFill>
              </a:rPr>
              <a:t>⚡  AI编程革命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GitHub Copilot活跃用户超1500万；Cursor、Windsurf
    彻底重塑开发流程，代码生成占比已达30%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4DD0E1"/>
                </a:solidFill>
              </a:rPr>
              <a:t>⚡  医疗健康突破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AlphaFold 3加速新药发现，靶点识别周期缩短50%；
    AI辅助诊断准确率超95%，远超人类医生平均水平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4DD0E1"/>
                </a:solidFill>
              </a:rPr>
              <a:t>⚡  金融科技升级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风控模型毫秒级实时决策，欺诈检测准确率99.2%；
    AI量化策略管理资产规模超万亿人民币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66BB6A"/>
                </a:solidFill>
              </a:rPr>
              <a:t>⚡  AIGC内容爆发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AIGC内容占互联网新增内容20%；个性化学习路径
    生成，内容创作效率提升超10倍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1480" y="5074920"/>
            <a:ext cx="2697480" cy="1554480"/>
          </a:xfrm>
          <a:prstGeom prst="rect">
            <a:avLst/>
          </a:prstGeom>
          <a:solidFill>
            <a:srgbClr val="0A1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02920" y="5138928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D54F"/>
                </a:solidFill>
              </a:rPr>
              <a:t>$300B+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02920" y="5742432"/>
            <a:ext cx="2514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全球AI投资规模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37560" y="5074920"/>
            <a:ext cx="2697480" cy="1554480"/>
          </a:xfrm>
          <a:prstGeom prst="rect">
            <a:avLst/>
          </a:prstGeom>
          <a:solidFill>
            <a:srgbClr val="0A1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29000" y="5138928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66BB6A"/>
                </a:solidFill>
              </a:rPr>
              <a:t>40%↑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29000" y="5742432"/>
            <a:ext cx="2514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企业效率平均提升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63640" y="5074920"/>
            <a:ext cx="2697480" cy="1554480"/>
          </a:xfrm>
          <a:prstGeom prst="rect">
            <a:avLst/>
          </a:prstGeom>
          <a:solidFill>
            <a:srgbClr val="0A1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55080" y="5138928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29B6F6"/>
                </a:solidFill>
              </a:rPr>
              <a:t>1500万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55080" y="5742432"/>
            <a:ext cx="2514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Copilot用户数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89720" y="5074920"/>
            <a:ext cx="2697480" cy="1554480"/>
          </a:xfrm>
          <a:prstGeom prst="rect">
            <a:avLst/>
          </a:prstGeom>
          <a:solidFill>
            <a:srgbClr val="0A1F2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281160" y="5138928"/>
            <a:ext cx="2514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7F50"/>
                </a:solidFill>
              </a:rPr>
              <a:t>20%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60" y="5742432"/>
            <a:ext cx="2514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B0BEC5"/>
                </a:solidFill>
              </a:rPr>
              <a:t>AIGC内容占比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1212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"/>
            <a:ext cx="1280160" cy="256032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37160"/>
            <a:ext cx="1234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FFFFFF"/>
                </a:solidFill>
              </a:rPr>
              <a:t>Chapter 03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73152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技术竞争与全球格局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5943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CEB0FF"/>
                </a:solidFill>
              </a:rPr>
              <a:t>Global AI Race · Geopolitics &amp; Capital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60120"/>
            <a:ext cx="11274552" cy="22860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lide_2_glob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005840"/>
            <a:ext cx="5760720" cy="4572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051560"/>
            <a:ext cx="56692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300" b="1">
                <a:solidFill>
                  <a:srgbClr val="4FC3F7"/>
                </a:solidFill>
              </a:rPr>
              <a:t>🇺🇸  美国：领先优势稳固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OpenAI·Google·Anthropic三强鼎立；英伟达市值突破
    3万亿美元，H100集群算力全球第一，年投资增速120%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FF7043"/>
                </a:solidFill>
              </a:rPr>
              <a:t>🇨🇳  中国：快速追赶突围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DeepSeek-R1以极低成本实现顶尖推理，震惊全球；
    华为昇腾算力加速替代，国产大模型梯队日趋完善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FFD54F"/>
                </a:solidFill>
              </a:rPr>
              <a:t>💻  算力军备竞赛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全球数据中心算力需求年增长超200%；国产AI芯片
    出货量翻倍，华为·寒武纪·摩尔线程快速成熟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7E57C2"/>
                </a:solidFill>
              </a:rPr>
              <a:t>📜  监管政策博弈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欧盟AI法案正式落地执行；美国收紧芯片出口管制；
    各国加速建立AI安全标准与伦理框架，监管内卷加剧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66BB6A"/>
                </a:solidFill>
              </a:rPr>
              <a:t>💰  资本热潮持续升温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2025年全球AI投融资超3000亿美元，AI独角兽数翻倍；
    基础设施（算力/数据/网络）成最大投资赛道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60B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88952" cy="822960"/>
          </a:xfrm>
          <a:prstGeom prst="rect">
            <a:avLst/>
          </a:prstGeom>
          <a:solidFill>
            <a:srgbClr val="081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28016"/>
            <a:ext cx="1280160" cy="256032"/>
          </a:xfrm>
          <a:prstGeom prst="rect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137160"/>
            <a:ext cx="12344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 i="0">
                <a:solidFill>
                  <a:srgbClr val="060D1E"/>
                </a:solidFill>
              </a:rPr>
              <a:t>Chapter 04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73152"/>
            <a:ext cx="8686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FFFFFF"/>
                </a:solidFill>
              </a:rPr>
              <a:t>未来展望与战略机遇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594360"/>
            <a:ext cx="8229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FFB774"/>
                </a:solidFill>
              </a:rPr>
              <a:t>2026—2030 · AI Foresight &amp; Strategic Roadmap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960120"/>
            <a:ext cx="11274552" cy="22860"/>
          </a:xfrm>
          <a:prstGeom prst="rect">
            <a:avLst/>
          </a:prstGeom>
          <a:solidFill>
            <a:srgbClr val="FF7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slide_3_futu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1005840"/>
            <a:ext cx="5760720" cy="4572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1051560"/>
            <a:ext cx="5669280" cy="5303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300" b="1">
                <a:solidFill>
                  <a:srgbClr val="FF7F50"/>
                </a:solidFill>
              </a:rPr>
              <a:t>🌐  通用人工智能（AGI）进程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预计2027—2030年迎来关键节点；Anthropic·OpenAI
    已将AGI研发列为核心目标，人机协同新范式加速到来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FF7F50"/>
                </a:solidFill>
              </a:rPr>
              <a:t>🤖  AI+机器人具身融合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Figure 01·Tesla Optimus实现自主操作，具身智能突破；
    制造业数字孪生与智能机器人协同，变革已在眼前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FF7F50"/>
                </a:solidFill>
              </a:rPr>
              <a:t>⚛️  量子AI协同加速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Google Willow量子芯片开启新纪元；量子+AI协同
    加速材料科学与药物研发，密码学安全体系重构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FFD54F"/>
                </a:solidFill>
              </a:rPr>
              <a:t>🏢  企业行动建议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①建立AI战略委员会，投入数据资产与算力基础设施
    ②优先落地3—5个高价值AI应用场景，跑通商业闭环</a:t>
            </a:r>
          </a:p>
          <a:p>
            <a:pPr>
              <a:spcBef>
                <a:spcPts val="300"/>
              </a:spcBef>
            </a:pPr>
            <a:r>
              <a:rPr sz="1300" b="1">
                <a:solidFill>
                  <a:srgbClr val="66BB6A"/>
                </a:solidFill>
              </a:rPr>
              <a:t>🎓  人才战略布局</a:t>
            </a:r>
          </a:p>
          <a:p>
            <a:pPr lvl="1">
              <a:spcBef>
                <a:spcPts val="300"/>
              </a:spcBef>
            </a:pPr>
            <a:r>
              <a:rPr sz="1050" b="0">
                <a:solidFill>
                  <a:srgbClr val="B0BEC5"/>
                </a:solidFill>
              </a:rPr>
              <a:t>AI素养培训覆盖全员；组建专属AI工程团队；
    与顶尖高校建立联合实验室，抢占智力制高点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6291072"/>
            <a:ext cx="11247120" cy="384048"/>
          </a:xfrm>
          <a:prstGeom prst="rect">
            <a:avLst/>
          </a:prstGeom>
          <a:solidFill>
            <a:srgbClr val="1A2A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6309360"/>
            <a:ext cx="109728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50" b="1" i="0">
                <a:solidFill>
                  <a:srgbClr val="FFD54F"/>
                </a:solidFill>
              </a:rPr>
              <a:t>🔮  把握AI奇点窗口期（2025—2027），率先完成战略布局的企业将获得10年以上的竞争优势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