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229600" y="-1828800"/>
            <a:ext cx="5486400" cy="54864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-1828800" y="3657600"/>
            <a:ext cx="4572000" cy="457200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103120"/>
            <a:ext cx="10725912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6000" b="1">
                <a:solidFill>
                  <a:srgbClr val="FFFFFF"/>
                </a:solidFill>
              </a:defRPr>
            </a:pPr>
            <a:r>
              <a:t>反向传播算法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657600"/>
            <a:ext cx="9144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>
                <a:solidFill>
                  <a:srgbClr val="94A3B8"/>
                </a:solidFill>
              </a:defRPr>
            </a:pPr>
            <a:r>
              <a:t>有效解决多层网络训练难题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4572000"/>
            <a:ext cx="1828800" cy="73152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46304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训练的闭环步骤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2286000"/>
            <a:ext cx="2377440" cy="320040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2286000"/>
            <a:ext cx="2377440" cy="73152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423160"/>
            <a:ext cx="23774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步骤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" y="320040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0F172A"/>
                </a:solidFill>
              </a:defRPr>
            </a:pPr>
            <a:r>
              <a:t>前向传播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" y="3749039"/>
            <a:ext cx="21031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>
                <a:solidFill>
                  <a:srgbClr val="64748B"/>
                </a:solidFill>
              </a:defRPr>
            </a:pPr>
            <a:r>
              <a:t>将训练数据输入模型</a:t>
            </a:r>
            <a:br/>
            <a:r>
              <a:t>通过计算得到预测结果</a:t>
            </a:r>
          </a:p>
        </p:txBody>
      </p:sp>
      <p:sp>
        <p:nvSpPr>
          <p:cNvPr id="9" name="Right Arrow 8"/>
          <p:cNvSpPr/>
          <p:nvPr/>
        </p:nvSpPr>
        <p:spPr>
          <a:xfrm>
            <a:off x="2926080" y="3657600"/>
            <a:ext cx="365760" cy="365760"/>
          </a:xfrm>
          <a:prstGeom prst="right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3383280" y="2286000"/>
            <a:ext cx="2377440" cy="320040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383280" y="2286000"/>
            <a:ext cx="2377440" cy="73152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383280" y="2423160"/>
            <a:ext cx="23774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步骤 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20440" y="320040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0F172A"/>
                </a:solidFill>
              </a:defRPr>
            </a:pPr>
            <a:r>
              <a:t>计算误差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20440" y="3749039"/>
            <a:ext cx="21031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>
                <a:solidFill>
                  <a:srgbClr val="64748B"/>
                </a:solidFill>
              </a:defRPr>
            </a:pPr>
            <a:r>
              <a:t>对比预测结果和真实标签</a:t>
            </a:r>
            <a:br/>
            <a:r>
              <a:t>算出误差值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5852160" y="3657600"/>
            <a:ext cx="365760" cy="365760"/>
          </a:xfrm>
          <a:prstGeom prst="right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6309360" y="2286000"/>
            <a:ext cx="2377440" cy="320040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309360" y="2286000"/>
            <a:ext cx="2377440" cy="73152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09360" y="2423160"/>
            <a:ext cx="23774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步骤 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320040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0F172A"/>
                </a:solidFill>
              </a:defRPr>
            </a:pPr>
            <a:r>
              <a:t>反向传播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3749039"/>
            <a:ext cx="21031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>
                <a:solidFill>
                  <a:srgbClr val="64748B"/>
                </a:solidFill>
              </a:defRPr>
            </a:pPr>
            <a:r>
              <a:t>从输出层向输入层倒推</a:t>
            </a:r>
            <a:br/>
            <a:r>
              <a:t>用链式法则计算梯度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8778240" y="3657600"/>
            <a:ext cx="365760" cy="365760"/>
          </a:xfrm>
          <a:prstGeom prst="right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9235440" y="2286000"/>
            <a:ext cx="2377440" cy="320040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235440" y="2286000"/>
            <a:ext cx="2377440" cy="73152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235440" y="2423160"/>
            <a:ext cx="23774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步骤 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372600" y="320040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0F172A"/>
                </a:solidFill>
              </a:defRPr>
            </a:pPr>
            <a:r>
              <a:t>参数更新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372600" y="3749039"/>
            <a:ext cx="21031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>
                <a:solidFill>
                  <a:srgbClr val="64748B"/>
                </a:solidFill>
              </a:defRPr>
            </a:pPr>
            <a:r>
              <a:t>微调模型权重</a:t>
            </a:r>
            <a:br/>
            <a:r>
              <a:t>让误差尽量变小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64592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反向传播的算力消耗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2011680"/>
            <a:ext cx="5394960" cy="201168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731520" y="2286000"/>
            <a:ext cx="640080" cy="640080"/>
          </a:xfrm>
          <a:prstGeom prst="round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⚡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54480" y="2331720"/>
            <a:ext cx="402336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1E293B"/>
                </a:solidFill>
              </a:defRPr>
            </a:pPr>
            <a:r>
              <a:t>总算力占比 90%</a:t>
            </a:r>
          </a:p>
          <a:p>
            <a:pPr>
              <a:defRPr sz="1800">
                <a:solidFill>
                  <a:srgbClr val="1E293B"/>
                </a:solidFill>
              </a:defRPr>
            </a:pPr>
            <a:r>
              <a:t>反向传播 + 前向传播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309360" y="2011680"/>
            <a:ext cx="5394960" cy="201168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6583680" y="2286000"/>
            <a:ext cx="640080" cy="640080"/>
          </a:xfrm>
          <a:prstGeom prst="round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🔥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06640" y="2331720"/>
            <a:ext cx="402336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1E293B"/>
                </a:solidFill>
              </a:defRPr>
            </a:pPr>
            <a:r>
              <a:t>反向传播是前向的</a:t>
            </a:r>
          </a:p>
          <a:p>
            <a:pPr>
              <a:defRPr sz="1800">
                <a:solidFill>
                  <a:srgbClr val="1E293B"/>
                </a:solidFill>
              </a:defRPr>
            </a:pPr>
            <a:r>
              <a:t>1.5 - 2 倍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4297680"/>
            <a:ext cx="5394960" cy="201168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731520" y="4572000"/>
            <a:ext cx="640080" cy="640080"/>
          </a:xfrm>
          <a:prstGeom prst="round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🧮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54480" y="4617720"/>
            <a:ext cx="402336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1E293B"/>
                </a:solidFill>
              </a:defRPr>
            </a:pPr>
            <a:r>
              <a:t>梯度计算 = 大量求导</a:t>
            </a:r>
          </a:p>
          <a:p>
            <a:pPr>
              <a:defRPr sz="1800">
                <a:solidFill>
                  <a:srgbClr val="1E293B"/>
                </a:solidFill>
              </a:defRPr>
            </a:pPr>
            <a:r>
              <a:t>标准化张量计算组合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309360" y="4297680"/>
            <a:ext cx="5394960" cy="201168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6583680" y="4572000"/>
            <a:ext cx="640080" cy="640080"/>
          </a:xfrm>
          <a:prstGeom prst="round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💻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06640" y="4617720"/>
            <a:ext cx="402336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1E293B"/>
                </a:solidFill>
              </a:defRPr>
            </a:pPr>
            <a:r>
              <a:t>这就是为什么</a:t>
            </a:r>
          </a:p>
          <a:p>
            <a:pPr>
              <a:defRPr sz="1800">
                <a:solidFill>
                  <a:srgbClr val="1E293B"/>
                </a:solidFill>
              </a:defRPr>
            </a:pPr>
            <a:r>
              <a:t>用 GPU 训练大模型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64592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1986：深度学习的里程碑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2011680"/>
            <a:ext cx="5394960" cy="201168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731520" y="2286000"/>
            <a:ext cx="640080" cy="640080"/>
          </a:xfrm>
          <a:prstGeom prst="round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🎯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54480" y="2331720"/>
            <a:ext cx="402336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1E293B"/>
                </a:solidFill>
              </a:defRPr>
            </a:pPr>
            <a:r>
              <a:t>深度学习之父 Hinton</a:t>
            </a:r>
          </a:p>
          <a:p>
            <a:pPr>
              <a:defRPr sz="1800">
                <a:solidFill>
                  <a:srgbClr val="1E293B"/>
                </a:solidFill>
              </a:defRPr>
            </a:pPr>
            <a:r>
              <a:t>正式提出反向传播算法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309360" y="2011680"/>
            <a:ext cx="5394960" cy="201168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6583680" y="2286000"/>
            <a:ext cx="640080" cy="640080"/>
          </a:xfrm>
          <a:prstGeom prst="round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🚀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06640" y="2331720"/>
            <a:ext cx="402336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1E293B"/>
                </a:solidFill>
              </a:defRPr>
            </a:pPr>
            <a:r>
              <a:t>首次让深层神经网络</a:t>
            </a:r>
          </a:p>
          <a:p>
            <a:pPr>
              <a:defRPr sz="1800">
                <a:solidFill>
                  <a:srgbClr val="1E293B"/>
                </a:solidFill>
              </a:defRPr>
            </a:pPr>
            <a:r>
              <a:t>训练成为现实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4297680"/>
            <a:ext cx="5394960" cy="201168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731520" y="4572000"/>
            <a:ext cx="640080" cy="640080"/>
          </a:xfrm>
          <a:prstGeom prst="round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⭐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54480" y="4617720"/>
            <a:ext cx="402336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1E293B"/>
                </a:solidFill>
              </a:defRPr>
            </a:pPr>
            <a:r>
              <a:t>确认神经网络训练范式</a:t>
            </a:r>
          </a:p>
          <a:p>
            <a:pPr>
              <a:defRPr sz="1800">
                <a:solidFill>
                  <a:srgbClr val="1E293B"/>
                </a:solidFill>
              </a:defRPr>
            </a:pPr>
            <a:r>
              <a:t>打破规模天花板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309360" y="4297680"/>
            <a:ext cx="5394960" cy="201168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6583680" y="4572000"/>
            <a:ext cx="640080" cy="640080"/>
          </a:xfrm>
          <a:prstGeom prst="round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🏆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06640" y="4617720"/>
            <a:ext cx="402336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1E293B"/>
                </a:solidFill>
              </a:defRPr>
            </a:pPr>
            <a:r>
              <a:t>奠定深度学习基础</a:t>
            </a:r>
          </a:p>
          <a:p>
            <a:pPr>
              <a:defRPr sz="1800">
                <a:solidFill>
                  <a:srgbClr val="1E293B"/>
                </a:solidFill>
              </a:defRPr>
            </a:pPr>
            <a:r>
              <a:t>沿用至今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64592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反向传播的核心价值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2011680"/>
            <a:ext cx="5394960" cy="201168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731520" y="2286000"/>
            <a:ext cx="640080" cy="640080"/>
          </a:xfrm>
          <a:prstGeom prst="round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✓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54480" y="2331720"/>
            <a:ext cx="402336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1E293B"/>
                </a:solidFill>
              </a:defRPr>
            </a:pPr>
            <a:r>
              <a:t>自动化训练</a:t>
            </a:r>
          </a:p>
          <a:p>
            <a:pPr>
              <a:defRPr sz="1800">
                <a:solidFill>
                  <a:srgbClr val="1E293B"/>
                </a:solidFill>
              </a:defRPr>
            </a:pPr>
            <a:r>
              <a:t>摆脱手工调参的局限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309360" y="2011680"/>
            <a:ext cx="5394960" cy="201168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6583680" y="2286000"/>
            <a:ext cx="640080" cy="640080"/>
          </a:xfrm>
          <a:prstGeom prst="round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↕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06640" y="2331720"/>
            <a:ext cx="402336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1E293B"/>
                </a:solidFill>
              </a:defRPr>
            </a:pPr>
            <a:r>
              <a:t>逐层调整</a:t>
            </a:r>
          </a:p>
          <a:p>
            <a:pPr>
              <a:defRPr sz="1800">
                <a:solidFill>
                  <a:srgbClr val="1E293B"/>
                </a:solidFill>
              </a:defRPr>
            </a:pPr>
            <a:r>
              <a:t>根据误差自动调整参数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4297680"/>
            <a:ext cx="5394960" cy="201168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731520" y="4572000"/>
            <a:ext cx="640080" cy="640080"/>
          </a:xfrm>
          <a:prstGeom prst="round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📈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54480" y="4617720"/>
            <a:ext cx="402336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1E293B"/>
                </a:solidFill>
              </a:defRPr>
            </a:pPr>
            <a:r>
              <a:t>支持大规模</a:t>
            </a:r>
          </a:p>
          <a:p>
            <a:pPr>
              <a:defRPr sz="1800">
                <a:solidFill>
                  <a:srgbClr val="1E293B"/>
                </a:solidFill>
              </a:defRPr>
            </a:pPr>
            <a:r>
              <a:t>构建更深层次的模型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309360" y="4297680"/>
            <a:ext cx="5394960" cy="201168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6583680" y="4572000"/>
            <a:ext cx="640080" cy="640080"/>
          </a:xfrm>
          <a:prstGeom prst="round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🎯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06640" y="4617720"/>
            <a:ext cx="402336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1E293B"/>
                </a:solidFill>
              </a:defRPr>
            </a:pPr>
            <a:r>
              <a:t>精准优化</a:t>
            </a:r>
          </a:p>
          <a:p>
            <a:pPr>
              <a:defRPr sz="1800">
                <a:solidFill>
                  <a:srgbClr val="1E293B"/>
                </a:solidFill>
              </a:defRPr>
            </a:pPr>
            <a:r>
              <a:t>把总误差拆成具体问题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64592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形象比喻：厨师学做招牌菜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645920"/>
            <a:ext cx="137160" cy="521208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01168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defRPr sz="2200">
                <a:solidFill>
                  <a:srgbClr val="1E293B"/>
                </a:solidFill>
              </a:defRPr>
            </a:pPr>
            <a:r>
              <a:t>🎯 目标：做出和大厨一模一样的味道（最小化损失）</a:t>
            </a:r>
          </a:p>
          <a:p>
            <a:pPr>
              <a:spcBef>
                <a:spcPts val="800"/>
              </a:spcBef>
              <a:defRPr sz="2200">
                <a:solidFill>
                  <a:srgbClr val="1E293B"/>
                </a:solidFill>
              </a:defRPr>
            </a:pPr>
          </a:p>
          <a:p>
            <a:pPr>
              <a:spcBef>
                <a:spcPts val="800"/>
              </a:spcBef>
              <a:defRPr sz="2200">
                <a:solidFill>
                  <a:srgbClr val="1E293B"/>
                </a:solidFill>
              </a:defRPr>
            </a:pPr>
            <a:r>
              <a:t>📦 食材/步骤：固定的（网络结构）</a:t>
            </a:r>
          </a:p>
          <a:p>
            <a:pPr>
              <a:spcBef>
                <a:spcPts val="800"/>
              </a:spcBef>
              <a:defRPr sz="2200">
                <a:solidFill>
                  <a:srgbClr val="1E293B"/>
                </a:solidFill>
              </a:defRPr>
            </a:pPr>
          </a:p>
          <a:p>
            <a:pPr>
              <a:spcBef>
                <a:spcPts val="800"/>
              </a:spcBef>
              <a:defRPr sz="2200">
                <a:solidFill>
                  <a:srgbClr val="1E293B"/>
                </a:solidFill>
              </a:defRPr>
            </a:pPr>
            <a:r>
              <a:t>🧂 调料用量：盐、糖、醋的克数（模型参数）</a:t>
            </a:r>
          </a:p>
          <a:p>
            <a:pPr>
              <a:spcBef>
                <a:spcPts val="800"/>
              </a:spcBef>
              <a:defRPr sz="2200">
                <a:solidFill>
                  <a:srgbClr val="1E293B"/>
                </a:solidFill>
              </a:defRPr>
            </a:pPr>
          </a:p>
          <a:p>
            <a:pPr>
              <a:spcBef>
                <a:spcPts val="800"/>
              </a:spcBef>
              <a:defRPr sz="2200">
                <a:solidFill>
                  <a:srgbClr val="1E293B"/>
                </a:solidFill>
              </a:defRPr>
            </a:pPr>
          </a:p>
          <a:p>
            <a:pPr>
              <a:spcBef>
                <a:spcPts val="800"/>
              </a:spcBef>
              <a:defRPr sz="2200">
                <a:solidFill>
                  <a:srgbClr val="1E293B"/>
                </a:solidFill>
              </a:defRPr>
            </a:pPr>
            <a:r>
              <a:t>🔄 循环过程：做菜 → 尝味 → 调整 → 再做 → ... → 学会！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46304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6576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训练过程就像学做菜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2286000"/>
            <a:ext cx="2377440" cy="320040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2286000"/>
            <a:ext cx="2377440" cy="73152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423160"/>
            <a:ext cx="23774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步骤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" y="320040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0F172A"/>
                </a:solidFill>
              </a:defRPr>
            </a:pPr>
            <a:r>
              <a:t>前向传播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" y="3749039"/>
            <a:ext cx="21031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>
                <a:solidFill>
                  <a:srgbClr val="64748B"/>
                </a:solidFill>
              </a:defRPr>
            </a:pPr>
            <a:r>
              <a:t>厨师凭感觉</a:t>
            </a:r>
            <a:br/>
            <a:r>
              <a:t>随便放调料</a:t>
            </a:r>
            <a:br/>
            <a:r>
              <a:t>做完一盘排骨</a:t>
            </a:r>
          </a:p>
        </p:txBody>
      </p:sp>
      <p:sp>
        <p:nvSpPr>
          <p:cNvPr id="9" name="Right Arrow 8"/>
          <p:cNvSpPr/>
          <p:nvPr/>
        </p:nvSpPr>
        <p:spPr>
          <a:xfrm>
            <a:off x="2926080" y="3657600"/>
            <a:ext cx="365760" cy="365760"/>
          </a:xfrm>
          <a:prstGeom prst="right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3383280" y="2286000"/>
            <a:ext cx="2377440" cy="320040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383280" y="2286000"/>
            <a:ext cx="2377440" cy="73152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383280" y="2423160"/>
            <a:ext cx="23774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步骤 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20440" y="320040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0F172A"/>
                </a:solidFill>
              </a:defRPr>
            </a:pPr>
            <a:r>
              <a:t>计算损失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20440" y="3749039"/>
            <a:ext cx="21031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>
                <a:solidFill>
                  <a:srgbClr val="64748B"/>
                </a:solidFill>
              </a:defRPr>
            </a:pPr>
            <a:r>
              <a:t>对比味道</a:t>
            </a:r>
            <a:br/>
            <a:r>
              <a:t>发现糖少了偏酸</a:t>
            </a:r>
            <a:br/>
            <a:r>
              <a:t>盐多了齁咸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5852160" y="3657600"/>
            <a:ext cx="365760" cy="365760"/>
          </a:xfrm>
          <a:prstGeom prst="right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6309360" y="2286000"/>
            <a:ext cx="2377440" cy="320040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309360" y="2286000"/>
            <a:ext cx="2377440" cy="73152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09360" y="2423160"/>
            <a:ext cx="23774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步骤 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320040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0F172A"/>
                </a:solidFill>
              </a:defRPr>
            </a:pPr>
            <a:r>
              <a:t>反向传播 ⭐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3749039"/>
            <a:ext cx="21031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>
                <a:solidFill>
                  <a:srgbClr val="64748B"/>
                </a:solidFill>
              </a:defRPr>
            </a:pPr>
            <a:r>
              <a:t>从味道倒推</a:t>
            </a:r>
            <a:br/>
            <a:r>
              <a:t>醋多了2克</a:t>
            </a:r>
            <a:br/>
            <a:r>
              <a:t>糖少了3克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8778240" y="3657600"/>
            <a:ext cx="365760" cy="365760"/>
          </a:xfrm>
          <a:prstGeom prst="right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9235440" y="2286000"/>
            <a:ext cx="2377440" cy="320040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235440" y="2286000"/>
            <a:ext cx="2377440" cy="73152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235440" y="2423160"/>
            <a:ext cx="23774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步骤 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372600" y="320040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0F172A"/>
                </a:solidFill>
              </a:defRPr>
            </a:pPr>
            <a:r>
              <a:t>参数更新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372600" y="3749039"/>
            <a:ext cx="21031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>
                <a:solidFill>
                  <a:srgbClr val="64748B"/>
                </a:solidFill>
              </a:defRPr>
            </a:pPr>
            <a:r>
              <a:t>醋减2克</a:t>
            </a:r>
            <a:br/>
            <a:r>
              <a:t>糖加3克</a:t>
            </a:r>
            <a:br/>
            <a:r>
              <a:t>微调参数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64592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反向传播的核心洞察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645920"/>
            <a:ext cx="137160" cy="521208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01168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defRPr sz="2200">
                <a:solidFill>
                  <a:srgbClr val="1E293B"/>
                </a:solidFill>
              </a:defRPr>
            </a:pPr>
            <a:r>
              <a:t>把「结果的总误差」</a:t>
            </a:r>
          </a:p>
          <a:p>
            <a:pPr>
              <a:spcBef>
                <a:spcPts val="800"/>
              </a:spcBef>
              <a:defRPr sz="2200">
                <a:solidFill>
                  <a:srgbClr val="1E293B"/>
                </a:solidFill>
              </a:defRPr>
            </a:pPr>
          </a:p>
          <a:p>
            <a:pPr>
              <a:spcBef>
                <a:spcPts val="800"/>
              </a:spcBef>
              <a:defRPr sz="2200">
                <a:solidFill>
                  <a:srgbClr val="1E293B"/>
                </a:solidFill>
              </a:defRPr>
            </a:pPr>
            <a:r>
              <a:t>拆成了</a:t>
            </a:r>
          </a:p>
          <a:p>
            <a:pPr>
              <a:spcBef>
                <a:spcPts val="800"/>
              </a:spcBef>
              <a:defRPr sz="2200">
                <a:solidFill>
                  <a:srgbClr val="1E293B"/>
                </a:solidFill>
              </a:defRPr>
            </a:pPr>
          </a:p>
          <a:p>
            <a:pPr>
              <a:spcBef>
                <a:spcPts val="800"/>
              </a:spcBef>
              <a:defRPr sz="2200">
                <a:solidFill>
                  <a:srgbClr val="1E293B"/>
                </a:solidFill>
              </a:defRPr>
            </a:pPr>
            <a:r>
              <a:t>「每个参数的具体问题」</a:t>
            </a:r>
          </a:p>
          <a:p>
            <a:pPr>
              <a:spcBef>
                <a:spcPts val="800"/>
              </a:spcBef>
              <a:defRPr sz="2200">
                <a:solidFill>
                  <a:srgbClr val="1E293B"/>
                </a:solidFill>
              </a:defRPr>
            </a:pPr>
          </a:p>
          <a:p>
            <a:pPr>
              <a:spcBef>
                <a:spcPts val="800"/>
              </a:spcBef>
              <a:defRPr sz="2200">
                <a:solidFill>
                  <a:srgbClr val="1E293B"/>
                </a:solidFill>
              </a:defRPr>
            </a:pPr>
          </a:p>
          <a:p>
            <a:pPr>
              <a:spcBef>
                <a:spcPts val="800"/>
              </a:spcBef>
              <a:defRPr sz="2200">
                <a:solidFill>
                  <a:srgbClr val="1E293B"/>
                </a:solidFill>
              </a:defRPr>
            </a:pPr>
            <a:r>
              <a:t>让模型精准、有依据地优化</a:t>
            </a:r>
          </a:p>
          <a:p>
            <a:pPr>
              <a:spcBef>
                <a:spcPts val="800"/>
              </a:spcBef>
              <a:defRPr sz="2200">
                <a:solidFill>
                  <a:srgbClr val="1E293B"/>
                </a:solidFill>
              </a:defRPr>
            </a:pPr>
            <a:r>
              <a:t>而不是瞎调参数 — 效率天差地别！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64592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总结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645920"/>
            <a:ext cx="137160" cy="521208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01168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defRPr sz="2200">
                <a:solidFill>
                  <a:srgbClr val="1E293B"/>
                </a:solidFill>
              </a:defRPr>
            </a:pPr>
            <a:r>
              <a:t>✓ 反向传播是训练算法和工程范式的革新</a:t>
            </a:r>
          </a:p>
          <a:p>
            <a:pPr>
              <a:spcBef>
                <a:spcPts val="800"/>
              </a:spcBef>
              <a:defRPr sz="2200">
                <a:solidFill>
                  <a:srgbClr val="1E293B"/>
                </a:solidFill>
              </a:defRPr>
            </a:pPr>
          </a:p>
          <a:p>
            <a:pPr>
              <a:spcBef>
                <a:spcPts val="800"/>
              </a:spcBef>
              <a:defRPr sz="2200">
                <a:solidFill>
                  <a:srgbClr val="1E293B"/>
                </a:solidFill>
              </a:defRPr>
            </a:pPr>
            <a:r>
              <a:t>✓ 直到今天，千亿参数大模型依然沿用这套逻辑</a:t>
            </a:r>
          </a:p>
          <a:p>
            <a:pPr>
              <a:spcBef>
                <a:spcPts val="800"/>
              </a:spcBef>
              <a:defRPr sz="2200">
                <a:solidFill>
                  <a:srgbClr val="1E293B"/>
                </a:solidFill>
              </a:defRPr>
            </a:pPr>
          </a:p>
          <a:p>
            <a:pPr>
              <a:spcBef>
                <a:spcPts val="800"/>
              </a:spcBef>
              <a:defRPr sz="2200">
                <a:solidFill>
                  <a:srgbClr val="1E293B"/>
                </a:solidFill>
              </a:defRPr>
            </a:pPr>
            <a:r>
              <a:t>✓ 带来对算力和算法的更大需求</a:t>
            </a:r>
          </a:p>
          <a:p>
            <a:pPr>
              <a:spcBef>
                <a:spcPts val="800"/>
              </a:spcBef>
              <a:defRPr sz="2200">
                <a:solidFill>
                  <a:srgbClr val="1E293B"/>
                </a:solidFill>
              </a:defRPr>
            </a:pPr>
          </a:p>
          <a:p>
            <a:pPr>
              <a:spcBef>
                <a:spcPts val="800"/>
              </a:spcBef>
              <a:defRPr sz="2200">
                <a:solidFill>
                  <a:srgbClr val="1E293B"/>
                </a:solidFill>
              </a:defRPr>
            </a:pPr>
            <a:r>
              <a:t>✓ 是深度学习时代的基石技术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